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6" r:id="rId4"/>
    <p:sldId id="257" r:id="rId5"/>
    <p:sldId id="258" r:id="rId6"/>
    <p:sldId id="259" r:id="rId7"/>
    <p:sldId id="260" r:id="rId8"/>
    <p:sldId id="262" r:id="rId9"/>
    <p:sldId id="261" r:id="rId10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24C92B-95EC-4210-9F4F-CF5E2D6F1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F55A04-F1CA-46C5-BFB1-4456D2C95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151348F-B4BD-4646-9BEE-5DD91B79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27/02/2019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2EB37C3-0AA0-4FE6-9660-C835F9108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EE2F340-081B-4087-B1D8-918D2AB46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039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6DD8A3-5F38-47FB-95A7-54C933889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2E33447-952B-42FA-8100-B33704C8A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88A821C-7F71-4DBA-91B2-A88B17D3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27/02/2019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4742870-5F51-4F3E-AC0C-CB61908AE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82D4FDB-66D9-46D2-989F-48F0BBB6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350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D51A990-AD37-4348-8241-7C92338E44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6BA44B5-1EDA-4DC1-8B60-BF215A30D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B9AE88D-85F6-49AC-854D-9DBBF045E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27/02/2019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AC882C5-CA85-425F-9416-0DC06AD41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B05A055-A6E7-44B0-9C7E-42E8FCD39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339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C03917-5BB8-4ABA-999C-95E4D36CE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C0BCA56-E63C-443D-9408-46552F364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150EB5F-7AC3-4A55-89F2-6CC8CEEE1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27/02/2019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2EC5374-7DBB-43FF-B1A2-9D4A31D2A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95E86BA-2C44-42D0-A819-0C7B83345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0911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02978-C8CF-4E38-8D20-3E949F70D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E681C62-77E9-47E7-9274-2A830BAF9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5E12699-09AE-450E-BB40-7DC4E552B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27/02/2019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9AE0282-D7C1-43C2-BDF0-28821B9B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796F4CD-50E7-4B34-9554-D2CEA7FFD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672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FD8140-9F86-44E3-941D-867DDD2F6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5CC3D10-8D0D-495B-85B3-167D6340B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FBE745BB-64F8-4731-A68B-C745569FF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50F3A5D-DAAB-4B3F-AA0C-C0FADB029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27/02/2019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8C1ED91-CC0B-45D3-8975-3FEA5E56C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CF58D2D-EF6F-446F-88A7-2A9CD5A3F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443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943B6-4862-4AD8-B2F1-2C02EA5D2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1AB1F9B-6859-4702-A287-9D814ADA2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75BD0BA-265E-4FEA-B954-49996DDBD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9823271F-8724-433F-A14F-3750B940D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02D67F2B-FB1C-4F25-A0EB-D11FA8A9C7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2B384D03-5A3E-4FFD-AFA5-F30FD59D2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27/02/2019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F2E830F8-25C8-4A9C-89C0-58E529F9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2886C4F6-56BE-4557-90D8-A18BD366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209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BFB31-045C-4353-A5EE-D42553DC3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BFC0CF4A-F321-4DAA-9CB7-09D9741FE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27/02/2019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A10DD8-F24E-483A-92E3-5305D3B50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AFC3C8A-09A3-4FC4-AD93-3B344E0A0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6575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21E6D97-7AB8-4B3B-8D47-8B819F208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27/02/2019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69A8440C-D29B-4078-92EC-2DBF5B490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7F99B6C0-1C40-466F-9349-6F976686E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759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55F7D-FDD9-439F-952E-C4A67E0B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EAA2451-38F9-45B5-9DCD-B61A002E3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BDEF88FB-BBC9-4BD7-9E93-F05101CD5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52FBAB8-5225-4BD0-A542-E2BC299F5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27/02/2019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D3FF9C4-11AA-4396-8030-7BF9D77CF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F409E02-2F47-4680-B46E-78F3160C1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922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1A8EE-0CF7-4C77-B13E-710E5B293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13CD75FA-D08C-429F-9D3A-A6F352C66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3572EE05-5456-4738-AD94-044919BB3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1C46A38-18AC-4B75-9471-71110BA6A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46AD-6097-4D3C-BD4E-C7BC5952B802}" type="datetimeFigureOut">
              <a:rPr lang="pt-PT" smtClean="0"/>
              <a:t>27/02/2019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3AE62C4-DB3B-4C7A-AD5A-87EE1BC5C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E8F6E59-615B-493C-BD0C-8D2B6745F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216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D117F57D-6A8D-4299-BB91-C49A0C29C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BDF1B35-BE86-4C3B-AA69-71F584217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79A42D8-043F-4E9F-A401-88D1F424E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A46AD-6097-4D3C-BD4E-C7BC5952B802}" type="datetimeFigureOut">
              <a:rPr lang="pt-PT" smtClean="0"/>
              <a:t>27/02/2019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BF2AE5B-008B-4A1B-B356-44AF17CF3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8B6210A-240D-4979-8E84-CED5BDC82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88E5F-1710-4E57-9B69-E312FF589B2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956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3EA26F6-22CE-462F-B2CC-BA365E12CD12}"/>
              </a:ext>
            </a:extLst>
          </p:cNvPr>
          <p:cNvSpPr/>
          <p:nvPr/>
        </p:nvSpPr>
        <p:spPr>
          <a:xfrm>
            <a:off x="1274627" y="1943337"/>
            <a:ext cx="9608127" cy="2170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36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01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t-PT" sz="2800" b="1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Helvetica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ANTICORPOS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9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B962833-F07D-48E4-82C3-974E6BC85735}"/>
              </a:ext>
            </a:extLst>
          </p:cNvPr>
          <p:cNvSpPr/>
          <p:nvPr/>
        </p:nvSpPr>
        <p:spPr>
          <a:xfrm>
            <a:off x="1177637" y="1651440"/>
            <a:ext cx="97674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1.</a:t>
            </a:r>
            <a:r>
              <a:rPr lang="pt-PT" dirty="0"/>
              <a:t> 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Quantas cadeias peptídicas tem uma molécula de imunoglobulina de membrana?</a:t>
            </a:r>
          </a:p>
          <a:p>
            <a:pPr algn="just">
              <a:spcAft>
                <a:spcPts val="0"/>
              </a:spcAft>
            </a:pPr>
            <a:endParaRPr lang="pt-PT" sz="28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1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</a:t>
            </a: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2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</a:t>
            </a: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3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4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4337700-A751-44A7-A4CA-D2915CAE3ED4}"/>
              </a:ext>
            </a:extLst>
          </p:cNvPr>
          <p:cNvSpPr/>
          <p:nvPr/>
        </p:nvSpPr>
        <p:spPr>
          <a:xfrm>
            <a:off x="1274617" y="5521839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4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F71177D-D478-47C1-AC04-371A21A507CB}"/>
              </a:ext>
            </a:extLst>
          </p:cNvPr>
          <p:cNvSpPr/>
          <p:nvPr/>
        </p:nvSpPr>
        <p:spPr>
          <a:xfrm>
            <a:off x="1274627" y="59122"/>
            <a:ext cx="9608127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01 ANTICORPOS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34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A808FFA-3FE0-4FA0-A5E0-46727A54948A}"/>
              </a:ext>
            </a:extLst>
          </p:cNvPr>
          <p:cNvSpPr/>
          <p:nvPr/>
        </p:nvSpPr>
        <p:spPr>
          <a:xfrm>
            <a:off x="1177638" y="1332444"/>
            <a:ext cx="96704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2. 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Quantas regiões variáveis (V) tem uma molécula de imunoglobulina?</a:t>
            </a:r>
          </a:p>
          <a:p>
            <a:pPr algn="just"/>
            <a:endParaRPr lang="pt-PT" sz="3200" b="0" i="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 algn="just"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1</a:t>
            </a:r>
          </a:p>
          <a:p>
            <a:pPr marL="514350" indent="-514350" algn="just"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</a:p>
          <a:p>
            <a:pPr marL="514350" indent="-514350" algn="just"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</a:p>
          <a:p>
            <a:pPr marL="514350" indent="-514350" algn="just"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E65242B-280F-4250-ADCF-116E37388721}"/>
              </a:ext>
            </a:extLst>
          </p:cNvPr>
          <p:cNvSpPr/>
          <p:nvPr/>
        </p:nvSpPr>
        <p:spPr>
          <a:xfrm>
            <a:off x="1274617" y="5397147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4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9444F56-3638-4743-98CE-738B425880D6}"/>
              </a:ext>
            </a:extLst>
          </p:cNvPr>
          <p:cNvSpPr/>
          <p:nvPr/>
        </p:nvSpPr>
        <p:spPr>
          <a:xfrm>
            <a:off x="1274627" y="59122"/>
            <a:ext cx="9608127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01 ANTICORPOS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6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91E25AC7-BC86-41C0-8D4A-E3C728D95623}"/>
              </a:ext>
            </a:extLst>
          </p:cNvPr>
          <p:cNvSpPr/>
          <p:nvPr/>
        </p:nvSpPr>
        <p:spPr>
          <a:xfrm>
            <a:off x="1177638" y="1332444"/>
            <a:ext cx="96704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</a:t>
            </a:r>
            <a:r>
              <a:rPr lang="pt-PT" sz="32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. 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Quantas regiões determinantes de complementaridade tem uma molécula de imunoglobulina?</a:t>
            </a:r>
          </a:p>
          <a:p>
            <a:pPr algn="just"/>
            <a:endParaRPr lang="pt-PT" sz="2800" b="0" i="0" cap="all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 algn="just">
              <a:buAutoNum type="alphaUcPeriod"/>
            </a:pP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4</a:t>
            </a:r>
          </a:p>
          <a:p>
            <a:pPr marL="514350" indent="-514350" algn="just"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8</a:t>
            </a:r>
          </a:p>
          <a:p>
            <a:pPr marL="514350" indent="-514350" algn="just"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12</a:t>
            </a:r>
          </a:p>
          <a:p>
            <a:pPr marL="514350" indent="-514350" algn="just">
              <a:buAutoNum type="alphaUcPeriod"/>
            </a:pPr>
            <a:r>
              <a:rPr lang="pt-PT" sz="3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16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98AF3B1-FB5B-414B-BCD9-A8CE40C7D5A6}"/>
              </a:ext>
            </a:extLst>
          </p:cNvPr>
          <p:cNvSpPr/>
          <p:nvPr/>
        </p:nvSpPr>
        <p:spPr>
          <a:xfrm>
            <a:off x="1274617" y="5507984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12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FDBAE7F-02E3-48F0-A0BC-5018BA6739F5}"/>
              </a:ext>
            </a:extLst>
          </p:cNvPr>
          <p:cNvSpPr/>
          <p:nvPr/>
        </p:nvSpPr>
        <p:spPr>
          <a:xfrm>
            <a:off x="1274627" y="59122"/>
            <a:ext cx="9608127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01 ANTICORPOS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83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15325321-EF53-4206-81BC-F97E5E8E9B70}"/>
              </a:ext>
            </a:extLst>
          </p:cNvPr>
          <p:cNvSpPr/>
          <p:nvPr/>
        </p:nvSpPr>
        <p:spPr>
          <a:xfrm>
            <a:off x="1177638" y="1332444"/>
            <a:ext cx="967047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b="0" i="0" cap="all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4. 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Como se designam as diferentes classes de imunoglobulinas?</a:t>
            </a:r>
          </a:p>
          <a:p>
            <a:pPr algn="just"/>
            <a:endParaRPr lang="pt-PT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IgA</a:t>
            </a:r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IgG</a:t>
            </a:r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IgM</a:t>
            </a:r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Ig</a:t>
            </a:r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  <a:sym typeface="Symbol" panose="05050102010706020507" pitchFamily="18" charset="2"/>
              </a:rPr>
              <a:t></a:t>
            </a:r>
            <a:endParaRPr lang="pt-PT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IgA</a:t>
            </a:r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IgM</a:t>
            </a:r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IgU</a:t>
            </a:r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IgK</a:t>
            </a:r>
            <a:endParaRPr lang="pt-PT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IgA</a:t>
            </a:r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IgM</a:t>
            </a:r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IgG</a:t>
            </a:r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IgL</a:t>
            </a:r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IgV</a:t>
            </a:r>
            <a:endParaRPr lang="pt-PT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IgA</a:t>
            </a:r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IgG</a:t>
            </a:r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IgM</a:t>
            </a:r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IgD</a:t>
            </a:r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IgE</a:t>
            </a:r>
            <a:endParaRPr lang="pt-PT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br>
              <a:rPr lang="pt-PT" dirty="0"/>
            </a:br>
            <a:r>
              <a:rPr lang="pt-PT" dirty="0"/>
              <a:t> 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6F87E06-B504-4CAE-BAE0-0EDBC65BBD2A}"/>
              </a:ext>
            </a:extLst>
          </p:cNvPr>
          <p:cNvSpPr/>
          <p:nvPr/>
        </p:nvSpPr>
        <p:spPr>
          <a:xfrm>
            <a:off x="1274617" y="5147762"/>
            <a:ext cx="9767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</a:t>
            </a:r>
            <a:r>
              <a:rPr lang="pt-PT" sz="3600" b="1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IgA</a:t>
            </a: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pt-PT" sz="3600" b="1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IgG</a:t>
            </a: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pt-PT" sz="3600" b="1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IgM</a:t>
            </a: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pt-PT" sz="3600" b="1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IgD</a:t>
            </a: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pt-PT" sz="3600" b="1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IgE</a:t>
            </a:r>
            <a:endParaRPr lang="pt-PT" sz="3600" b="1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DD716D3-B30D-4C24-AC56-6523C082D4D5}"/>
              </a:ext>
            </a:extLst>
          </p:cNvPr>
          <p:cNvSpPr/>
          <p:nvPr/>
        </p:nvSpPr>
        <p:spPr>
          <a:xfrm>
            <a:off x="1274627" y="59122"/>
            <a:ext cx="9608127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01 ANTICORPOS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366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888232B-B7C3-4A8D-ADF2-FDDBE057846B}"/>
              </a:ext>
            </a:extLst>
          </p:cNvPr>
          <p:cNvSpPr/>
          <p:nvPr/>
        </p:nvSpPr>
        <p:spPr>
          <a:xfrm>
            <a:off x="1177638" y="1332444"/>
            <a:ext cx="96704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</a:t>
            </a:r>
            <a:r>
              <a:rPr lang="pt-PT" sz="2800" b="0" i="0" cap="all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. 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Quantas domínios de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</a:t>
            </a:r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TEM A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regiÃO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constante DE uma molécula de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de membrana?</a:t>
            </a:r>
          </a:p>
          <a:p>
            <a:pPr algn="just"/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2</a:t>
            </a:r>
          </a:p>
          <a:p>
            <a:pPr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4</a:t>
            </a:r>
          </a:p>
          <a:p>
            <a:pPr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6</a:t>
            </a:r>
          </a:p>
          <a:p>
            <a:pPr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8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145CC5-71A8-4DB5-ADE5-F97F7211A07E}"/>
              </a:ext>
            </a:extLst>
          </p:cNvPr>
          <p:cNvSpPr/>
          <p:nvPr/>
        </p:nvSpPr>
        <p:spPr>
          <a:xfrm>
            <a:off x="1274617" y="5203182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8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C9E7E0F-DBBB-4118-8CE3-54DF163FD0E5}"/>
              </a:ext>
            </a:extLst>
          </p:cNvPr>
          <p:cNvSpPr/>
          <p:nvPr/>
        </p:nvSpPr>
        <p:spPr>
          <a:xfrm>
            <a:off x="1274627" y="59122"/>
            <a:ext cx="9608127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01 ANTICORPOS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11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5580C35-4AE0-4FB1-B038-4B44BD56E342}"/>
              </a:ext>
            </a:extLst>
          </p:cNvPr>
          <p:cNvSpPr/>
          <p:nvPr/>
        </p:nvSpPr>
        <p:spPr>
          <a:xfrm>
            <a:off x="1177638" y="1332444"/>
            <a:ext cx="96704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</a:t>
            </a:r>
            <a:r>
              <a:rPr lang="pt-PT" sz="28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. 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Quantas regiões variáveis tem uma molécula de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M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secretada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?</a:t>
            </a:r>
          </a:p>
          <a:p>
            <a:endParaRPr lang="pt-PT" sz="28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10</a:t>
            </a:r>
          </a:p>
          <a:p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20</a:t>
            </a:r>
          </a:p>
          <a:p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40</a:t>
            </a:r>
          </a:p>
          <a:p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50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A9D9E5C-7B54-4A2B-94F8-4C2AA88E536D}"/>
              </a:ext>
            </a:extLst>
          </p:cNvPr>
          <p:cNvSpPr/>
          <p:nvPr/>
        </p:nvSpPr>
        <p:spPr>
          <a:xfrm>
            <a:off x="1274617" y="5577255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20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662554D-7C9C-40F1-9A4E-92D4111E6966}"/>
              </a:ext>
            </a:extLst>
          </p:cNvPr>
          <p:cNvSpPr/>
          <p:nvPr/>
        </p:nvSpPr>
        <p:spPr>
          <a:xfrm>
            <a:off x="1274627" y="59122"/>
            <a:ext cx="9608127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01 ANTICORPOS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10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898D195-4A18-48CE-8E7F-075CF2B2599D}"/>
              </a:ext>
            </a:extLst>
          </p:cNvPr>
          <p:cNvSpPr/>
          <p:nvPr/>
        </p:nvSpPr>
        <p:spPr>
          <a:xfrm>
            <a:off x="1274627" y="59122"/>
            <a:ext cx="9608127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01 ANTICORPOS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1600319-56DE-4761-8D3A-AA25F89F1486}"/>
              </a:ext>
            </a:extLst>
          </p:cNvPr>
          <p:cNvSpPr/>
          <p:nvPr/>
        </p:nvSpPr>
        <p:spPr>
          <a:xfrm>
            <a:off x="1274621" y="1576916"/>
            <a:ext cx="9608127" cy="3750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7. Quantas DOMÍNIOS DE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</a:t>
            </a:r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TEM A </a:t>
            </a:r>
            <a:r>
              <a:rPr lang="pt-PT" sz="2800" cap="all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regiÃO</a:t>
            </a:r>
            <a:r>
              <a:rPr lang="pt-PT" sz="28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constante DE uma molécula de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</a:t>
            </a:r>
            <a:r>
              <a:rPr lang="pt-PT" sz="2800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M</a:t>
            </a:r>
            <a:r>
              <a:rPr lang="pt-PT" sz="28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pt-PT" sz="2800" cap="all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secretada</a:t>
            </a:r>
            <a:r>
              <a:rPr lang="pt-PT" sz="28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?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PT" sz="2800" cap="all" dirty="0">
              <a:solidFill>
                <a:srgbClr val="333333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Helvetica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cap="all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10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cap="all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20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cap="all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40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cap="all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50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cap="all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 </a:t>
            </a:r>
            <a:endParaRPr lang="pt-PT" sz="28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86EB50B-897A-4002-AB55-D56E9E23F6B5}"/>
              </a:ext>
            </a:extLst>
          </p:cNvPr>
          <p:cNvSpPr/>
          <p:nvPr/>
        </p:nvSpPr>
        <p:spPr>
          <a:xfrm>
            <a:off x="1274617" y="5577255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50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68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AFD472C-AD03-466E-B65B-7163C2FF431F}"/>
              </a:ext>
            </a:extLst>
          </p:cNvPr>
          <p:cNvSpPr/>
          <p:nvPr/>
        </p:nvSpPr>
        <p:spPr>
          <a:xfrm>
            <a:off x="1274627" y="59122"/>
            <a:ext cx="9608127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IMUNOLOGIA-TEÓRICO-PRÁTICAS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01 ANTICORPOS</a:t>
            </a:r>
            <a:endParaRPr lang="pt-PT" sz="28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781BAF7-E3BB-45E4-897A-495A248C6DE5}"/>
              </a:ext>
            </a:extLst>
          </p:cNvPr>
          <p:cNvSpPr/>
          <p:nvPr/>
        </p:nvSpPr>
        <p:spPr>
          <a:xfrm>
            <a:off x="1274617" y="5577255"/>
            <a:ext cx="9767454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UM ANTIGÉNIO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BFDAEF7-F8CA-4757-8E65-C3A516B9234D}"/>
              </a:ext>
            </a:extLst>
          </p:cNvPr>
          <p:cNvSpPr/>
          <p:nvPr/>
        </p:nvSpPr>
        <p:spPr>
          <a:xfrm>
            <a:off x="1371600" y="1392581"/>
            <a:ext cx="9511154" cy="3750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cap="all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8.</a:t>
            </a:r>
            <a:r>
              <a:rPr lang="pt-PT" sz="28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Qualquer substância que é reconhecida pelos </a:t>
            </a:r>
            <a:r>
              <a:rPr lang="pt-PT" sz="2800" cap="all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receptores</a:t>
            </a:r>
            <a:r>
              <a:rPr lang="pt-PT" sz="28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para antigénio dos linfócitos B e T é: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A. UM IMUNOGÉNIO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B. UM ALERGÉNIO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C. UM ANTIGÉNIO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PT" sz="2800" cap="all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D. UM TUNGSTÉNIO</a:t>
            </a:r>
            <a:endParaRPr lang="pt-PT" sz="28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20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318</Words>
  <Application>Microsoft Office PowerPoint</Application>
  <PresentationFormat>Ecrã Panorâmico</PresentationFormat>
  <Paragraphs>78</Paragraphs>
  <Slides>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7" baseType="lpstr">
      <vt:lpstr>Microsoft YaHei</vt:lpstr>
      <vt:lpstr>Arial</vt:lpstr>
      <vt:lpstr>Calibri</vt:lpstr>
      <vt:lpstr>Calibri Light</vt:lpstr>
      <vt:lpstr>Helvetica</vt:lpstr>
      <vt:lpstr>Symbol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Margarida Blasques Telhada</dc:creator>
  <cp:lastModifiedBy>Maria Margarida Blasques Telhada</cp:lastModifiedBy>
  <cp:revision>53</cp:revision>
  <dcterms:created xsi:type="dcterms:W3CDTF">2019-02-18T12:31:17Z</dcterms:created>
  <dcterms:modified xsi:type="dcterms:W3CDTF">2019-02-27T09:49:51Z</dcterms:modified>
</cp:coreProperties>
</file>